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0" r:id="rId2"/>
    <p:sldId id="957" r:id="rId3"/>
    <p:sldId id="256" r:id="rId4"/>
    <p:sldId id="257" r:id="rId5"/>
    <p:sldId id="259" r:id="rId6"/>
    <p:sldId id="283" r:id="rId7"/>
    <p:sldId id="949" r:id="rId8"/>
    <p:sldId id="281" r:id="rId9"/>
    <p:sldId id="935" r:id="rId10"/>
    <p:sldId id="282" r:id="rId11"/>
    <p:sldId id="938" r:id="rId12"/>
    <p:sldId id="952" r:id="rId13"/>
    <p:sldId id="953" r:id="rId14"/>
    <p:sldId id="942" r:id="rId15"/>
    <p:sldId id="943" r:id="rId16"/>
    <p:sldId id="939" r:id="rId17"/>
    <p:sldId id="940" r:id="rId18"/>
    <p:sldId id="945" r:id="rId19"/>
    <p:sldId id="954" r:id="rId20"/>
    <p:sldId id="944" r:id="rId21"/>
    <p:sldId id="946" r:id="rId22"/>
    <p:sldId id="947" r:id="rId23"/>
    <p:sldId id="948" r:id="rId24"/>
    <p:sldId id="955" r:id="rId25"/>
    <p:sldId id="956" r:id="rId26"/>
    <p:sldId id="279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6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6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4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83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72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File:User_icon_2.sv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91955" y="916368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2429164" y="1828223"/>
            <a:ext cx="2500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第二組題目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0EAAFC-70BA-4160-82C3-5D7BB234D31A}"/>
              </a:ext>
            </a:extLst>
          </p:cNvPr>
          <p:cNvSpPr txBox="1"/>
          <p:nvPr/>
        </p:nvSpPr>
        <p:spPr>
          <a:xfrm>
            <a:off x="1136072" y="3258836"/>
            <a:ext cx="477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樂圾團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GO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79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55D58B-FF6D-4C31-A8B8-9B26F7B8F463}"/>
              </a:ext>
            </a:extLst>
          </p:cNvPr>
          <p:cNvGrpSpPr/>
          <p:nvPr/>
        </p:nvGrpSpPr>
        <p:grpSpPr>
          <a:xfrm>
            <a:off x="853970" y="717370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會員資料創建，我不是機器人驗證。</a:t>
              </a:r>
              <a:endParaRPr lang="zh-TW" altLang="en-US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E84752-3062-4F25-B247-817D4927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99" y="1511156"/>
            <a:ext cx="8816401" cy="491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2B23030-807A-44CC-AAE6-77F3E9BFE5D0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917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CDA23A-2721-444F-B714-8559B714E25D}"/>
              </a:ext>
            </a:extLst>
          </p:cNvPr>
          <p:cNvGrpSpPr/>
          <p:nvPr/>
        </p:nvGrpSpPr>
        <p:grpSpPr>
          <a:xfrm>
            <a:off x="853970" y="715446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會員註冊 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: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 設立防呆機制，輸入正確才可註冊。</a:t>
              </a:r>
              <a:endParaRPr lang="zh-TW" altLang="en-US" dirty="0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F924FC-D7F7-492D-9747-9F9937716446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994CC9-AFA3-43FA-8EE0-10EE5358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503" y="1479017"/>
            <a:ext cx="6939774" cy="495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58EA4-33A2-4A65-97FE-D5F7B36EC988}"/>
              </a:ext>
            </a:extLst>
          </p:cNvPr>
          <p:cNvGrpSpPr/>
          <p:nvPr/>
        </p:nvGrpSpPr>
        <p:grpSpPr>
          <a:xfrm>
            <a:off x="853970" y="737213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地圖功能方便使用者快速瀏覽資訊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依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個人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需求查詢垃圾車到達時間。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EDE08A7-C187-470F-A28B-9BB49065A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72" y="1510299"/>
            <a:ext cx="9780451" cy="4905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393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57119CB-630F-40C3-B9DF-E72B80BF279C}"/>
              </a:ext>
            </a:extLst>
          </p:cNvPr>
          <p:cNvGrpSpPr/>
          <p:nvPr/>
        </p:nvGrpSpPr>
        <p:grpSpPr>
          <a:xfrm>
            <a:off x="853970" y="712195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</a:t>
              </a:r>
              <a:r>
                <a:rPr lang="zh-TW" altLang="en-US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瀏覽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雙北收集點位資料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及會員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使用情況評估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（去識別化）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7D47D2-37FE-402E-AB25-72708B194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6" y="1523215"/>
            <a:ext cx="10038064" cy="49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03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95A1C9-55BC-4BA3-B6C2-FF007B701809}"/>
              </a:ext>
            </a:extLst>
          </p:cNvPr>
          <p:cNvGrpSpPr/>
          <p:nvPr/>
        </p:nvGrpSpPr>
        <p:grpSpPr>
          <a:xfrm>
            <a:off x="853972" y="731627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0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可讓使用者快速發起活動訊息，幫忙需求者倒垃圾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B77B5AD-CA1A-42FD-806B-ACF698860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19" y="1488764"/>
            <a:ext cx="5883561" cy="49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24320" y="31334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0EFC1A-AD31-4178-8D9C-01CACE83862C}"/>
              </a:ext>
            </a:extLst>
          </p:cNvPr>
          <p:cNvGrpSpPr/>
          <p:nvPr/>
        </p:nvGrpSpPr>
        <p:grpSpPr>
          <a:xfrm>
            <a:off x="853971" y="713648"/>
            <a:ext cx="10484056" cy="838353"/>
            <a:chOff x="853971" y="915841"/>
            <a:chExt cx="10484056" cy="838353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3971" y="915841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讓使用者快速加入活動，讓社區會員幫你倒垃圾。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AD6E562-535D-453C-AFEF-E01C5DC1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42" y="1486736"/>
            <a:ext cx="9892145" cy="497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281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A83962B-2E57-422B-9844-0FAE7054669E}"/>
              </a:ext>
            </a:extLst>
          </p:cNvPr>
          <p:cNvGrpSpPr/>
          <p:nvPr/>
        </p:nvGrpSpPr>
        <p:grpSpPr>
          <a:xfrm>
            <a:off x="853970" y="730911"/>
            <a:ext cx="10484056" cy="773976"/>
            <a:chOff x="858199" y="915842"/>
            <a:chExt cx="10484056" cy="77397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新增購物團購，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讓使用者快速發起活動訊息，讓社區會員一起購買生活物品。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97C15BC-D5BB-4270-B70E-BFB373D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6" y="1485070"/>
            <a:ext cx="5743763" cy="4900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4" y="31374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4B6EDE-412B-4EE7-814F-F7A807767545}"/>
              </a:ext>
            </a:extLst>
          </p:cNvPr>
          <p:cNvGrpSpPr/>
          <p:nvPr/>
        </p:nvGrpSpPr>
        <p:grpSpPr>
          <a:xfrm>
            <a:off x="950146" y="775411"/>
            <a:ext cx="10484056" cy="815526"/>
            <a:chOff x="858199" y="915842"/>
            <a:chExt cx="10484056" cy="81552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8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加入購物團購，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讓使用者快速加入活動，讓社區會員快速購買到所需用品。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831A2F8-E599-4618-807D-0B6DA6BB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57" y="1590937"/>
            <a:ext cx="9655734" cy="487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會員可自行更換密碼、地址、貢獻值加值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4FA386B-1879-49C3-905A-89FFE349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39" y="1550599"/>
            <a:ext cx="6095448" cy="488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kern="1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透過歐付寶金流服務，會員可以支持網站永續服務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473E8B-B95B-4233-9C77-8245B7B1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389" y="1660720"/>
            <a:ext cx="8484470" cy="4579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CC77F6-457D-4B41-B2E0-6111D4AC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8" y="1664264"/>
            <a:ext cx="282892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55009" y="829222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12548" y="31780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EAAD47-75CE-4013-AF0C-6E9AA717B255}"/>
              </a:ext>
            </a:extLst>
          </p:cNvPr>
          <p:cNvGrpSpPr/>
          <p:nvPr/>
        </p:nvGrpSpPr>
        <p:grpSpPr>
          <a:xfrm>
            <a:off x="853971" y="702482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可快速查找團購項目與服務委託紀錄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，與同團會員進行聊天功能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224B47F-09E9-497B-9074-22433A49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90" y="1495138"/>
            <a:ext cx="9784616" cy="49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4418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7122A5-45BD-47FB-B70C-6129A771B48D}"/>
              </a:ext>
            </a:extLst>
          </p:cNvPr>
          <p:cNvGrpSpPr/>
          <p:nvPr/>
        </p:nvGrpSpPr>
        <p:grpSpPr>
          <a:xfrm>
            <a:off x="853970" y="71122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鈴鐺提醒功能，可馬上知道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團購區聊天新訊息、開始與結束時間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B40138-66D7-4F7A-9F7B-12BABF21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561" y="1502241"/>
            <a:ext cx="9568873" cy="48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8756074" y="1439455"/>
            <a:ext cx="1681018" cy="1249244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218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51912E-CCD5-4DA0-ACA6-E3E9E8D39E57}"/>
              </a:ext>
            </a:extLst>
          </p:cNvPr>
          <p:cNvGrpSpPr/>
          <p:nvPr/>
        </p:nvGrpSpPr>
        <p:grpSpPr>
          <a:xfrm>
            <a:off x="959383" y="763847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管理團購商品</a:t>
              </a:r>
              <a:r>
                <a:rPr lang="en-US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 : </a:t>
              </a:r>
              <a:r>
                <a:rPr lang="zh-TW" altLang="en-US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可以新增產品種類與產</a:t>
              </a: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品上架。</a:t>
              </a: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7AA3C23-8789-4225-8120-8CC25F0D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3" y="1550725"/>
            <a:ext cx="10304736" cy="4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77562" y="31044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074CB3-614F-4A34-B906-678013D92445}"/>
              </a:ext>
            </a:extLst>
          </p:cNvPr>
          <p:cNvGrpSpPr/>
          <p:nvPr/>
        </p:nvGrpSpPr>
        <p:grpSpPr>
          <a:xfrm>
            <a:off x="869784" y="711648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視覺化顯示網站使用紀錄及會員資料。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2228B72-0FDA-41A3-A9AC-ADD4D60F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1507065"/>
            <a:ext cx="9947564" cy="48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頁面登入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D2390-AA2F-4ADD-AEE4-4512CCA93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46" y="1502903"/>
            <a:ext cx="2284580" cy="4949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267963-55E7-445B-BCAD-D07CE4D7B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02903"/>
            <a:ext cx="2284580" cy="4949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: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可查詢垃圾收集點位置、查詢附近團購資訊、查詢附近倒垃圾團資訊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6679CD-C8FF-4F75-80C2-4F8887213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46" y="1550599"/>
            <a:ext cx="2244000" cy="48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FBCFAC-98DD-4D4E-8385-B3EE07C8F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8" y="1550599"/>
            <a:ext cx="2243999" cy="486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1E87DA-5581-47E0-8D64-82F8AA3580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2" y="1550599"/>
            <a:ext cx="2243999" cy="4861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3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4117645" y="72720"/>
            <a:ext cx="8065477" cy="51739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75492" y="402013"/>
            <a:ext cx="10263461" cy="43045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垃圾服務系統介面設計與功能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團購系統介面設計與功能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第三方金流串接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各部分功能整合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網頁介面風格設計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資料庫設計及維護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歷史紀錄及聊天室系統開發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81662"/>
            <a:chOff x="4761884" y="944156"/>
            <a:chExt cx="2715541" cy="4981662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垃圾車點位搜尋、收藏服務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串接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90616"/>
            <a:ext cx="11536679" cy="6580445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9311306" y="959888"/>
            <a:ext cx="2143517" cy="2694965"/>
            <a:chOff x="5180852" y="977429"/>
            <a:chExt cx="1983438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180852" y="1031910"/>
              <a:ext cx="1351116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4420" y="1509298"/>
                <a:ext cx="1001056" cy="70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B7A06AB-45A0-4731-8C04-DD783C1DBCE6}"/>
              </a:ext>
            </a:extLst>
          </p:cNvPr>
          <p:cNvGrpSpPr/>
          <p:nvPr/>
        </p:nvGrpSpPr>
        <p:grpSpPr>
          <a:xfrm>
            <a:off x="4926517" y="936638"/>
            <a:ext cx="4205540" cy="2718215"/>
            <a:chOff x="5378814" y="964759"/>
            <a:chExt cx="4175048" cy="3051093"/>
          </a:xfrm>
        </p:grpSpPr>
        <p:sp>
          <p:nvSpPr>
            <p:cNvPr id="56" name="Google Shape;79;p14">
              <a:extLst>
                <a:ext uri="{FF2B5EF4-FFF2-40B4-BE49-F238E27FC236}">
                  <a16:creationId xmlns:a16="http://schemas.microsoft.com/office/drawing/2014/main" id="{87E2E1BA-28F0-4F7E-954B-C06836274B33}"/>
                </a:ext>
              </a:extLst>
            </p:cNvPr>
            <p:cNvSpPr txBox="1"/>
            <p:nvPr/>
          </p:nvSpPr>
          <p:spPr>
            <a:xfrm>
              <a:off x="5378814" y="1021214"/>
              <a:ext cx="1982924" cy="54859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後端技術</a:t>
              </a:r>
              <a:endParaRPr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80BDC842-A8AC-42F0-BAF4-0D72E35BD418}"/>
                </a:ext>
              </a:extLst>
            </p:cNvPr>
            <p:cNvSpPr/>
            <p:nvPr/>
          </p:nvSpPr>
          <p:spPr>
            <a:xfrm>
              <a:off x="5464943" y="964759"/>
              <a:ext cx="4088919" cy="305109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Google Shape;67;p14">
              <a:extLst>
                <a:ext uri="{FF2B5EF4-FFF2-40B4-BE49-F238E27FC236}">
                  <a16:creationId xmlns:a16="http://schemas.microsoft.com/office/drawing/2014/main" id="{E3BB5395-60FA-445E-BC1D-14BE9ECFB2A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0129" t="5749" r="20123" b="7668"/>
            <a:stretch/>
          </p:blipFill>
          <p:spPr>
            <a:xfrm>
              <a:off x="5784034" y="2376037"/>
              <a:ext cx="1249962" cy="1386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8;p14">
              <a:extLst>
                <a:ext uri="{FF2B5EF4-FFF2-40B4-BE49-F238E27FC236}">
                  <a16:creationId xmlns:a16="http://schemas.microsoft.com/office/drawing/2014/main" id="{6A904CBF-D609-443F-974E-F8C192A1806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91420" y="1388979"/>
              <a:ext cx="1604775" cy="93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9;p14">
              <a:extLst>
                <a:ext uri="{FF2B5EF4-FFF2-40B4-BE49-F238E27FC236}">
                  <a16:creationId xmlns:a16="http://schemas.microsoft.com/office/drawing/2014/main" id="{1E3539EB-DD6C-42B2-A653-76FD6F4C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62728" y="2570407"/>
              <a:ext cx="2066931" cy="1060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5854515" y="3876259"/>
            <a:ext cx="2687722" cy="2793600"/>
            <a:chOff x="7115650" y="977429"/>
            <a:chExt cx="1992857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15650" y="1043119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1510" y="1470111"/>
                <a:ext cx="974999" cy="800698"/>
              </a:xfrm>
              <a:prstGeom prst="rect">
                <a:avLst/>
              </a:prstGeom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3FBB3-739F-4445-AC18-0507F4C6158B}"/>
              </a:ext>
            </a:extLst>
          </p:cNvPr>
          <p:cNvGrpSpPr/>
          <p:nvPr/>
        </p:nvGrpSpPr>
        <p:grpSpPr>
          <a:xfrm>
            <a:off x="8810594" y="3876259"/>
            <a:ext cx="2644229" cy="2793600"/>
            <a:chOff x="9225362" y="4108673"/>
            <a:chExt cx="2458639" cy="30510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3343A9-0719-4139-84BB-4831182FD060}"/>
                </a:ext>
              </a:extLst>
            </p:cNvPr>
            <p:cNvGrpSpPr/>
            <p:nvPr/>
          </p:nvGrpSpPr>
          <p:grpSpPr>
            <a:xfrm>
              <a:off x="9225362" y="4108673"/>
              <a:ext cx="2458639" cy="3051038"/>
              <a:chOff x="7164599" y="973594"/>
              <a:chExt cx="1943909" cy="1707079"/>
            </a:xfrm>
          </p:grpSpPr>
          <p:sp>
            <p:nvSpPr>
              <p:cNvPr id="43" name="Google Shape;79;p14">
                <a:extLst>
                  <a:ext uri="{FF2B5EF4-FFF2-40B4-BE49-F238E27FC236}">
                    <a16:creationId xmlns:a16="http://schemas.microsoft.com/office/drawing/2014/main" id="{015C5FBE-5120-43CC-B927-1E94A4399F10}"/>
                  </a:ext>
                </a:extLst>
              </p:cNvPr>
              <p:cNvSpPr txBox="1"/>
              <p:nvPr/>
            </p:nvSpPr>
            <p:spPr>
              <a:xfrm>
                <a:off x="7164599" y="973594"/>
                <a:ext cx="1249210" cy="371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zh-CN"/>
                </a:defPPr>
                <a:lvl1pPr indent="0" algn="ctr" latinLnBrk="1">
                  <a:spcBef>
                    <a:spcPts val="0"/>
                  </a:spcBef>
                  <a:spcAft>
                    <a:spcPts val="1600"/>
                  </a:spcAft>
                  <a:buFont typeface="Arial" pitchFamily="34" charset="0"/>
                  <a:buNone/>
                  <a:defRPr sz="1600" b="1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zh-TW" altLang="en-US" dirty="0"/>
                  <a:t>雲端儲存</a:t>
                </a:r>
                <a:endParaRPr dirty="0"/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822E0811-E2A9-4F23-B6E6-7A32F78E30F3}"/>
                  </a:ext>
                </a:extLst>
              </p:cNvPr>
              <p:cNvSpPr/>
              <p:nvPr/>
            </p:nvSpPr>
            <p:spPr>
              <a:xfrm>
                <a:off x="7280388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8" name="Picture 30" descr="Cloud Services – GCI Support Inc – Cloud Provider">
              <a:extLst>
                <a:ext uri="{FF2B5EF4-FFF2-40B4-BE49-F238E27FC236}">
                  <a16:creationId xmlns:a16="http://schemas.microsoft.com/office/drawing/2014/main" id="{D866899F-BDA3-4CB7-A37A-63A5C91DB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531" y="5198219"/>
              <a:ext cx="1747899" cy="109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F3605F-D4C2-41C7-BC72-80B24E911C90}"/>
              </a:ext>
            </a:extLst>
          </p:cNvPr>
          <p:cNvGrpSpPr/>
          <p:nvPr/>
        </p:nvGrpSpPr>
        <p:grpSpPr>
          <a:xfrm>
            <a:off x="622240" y="936298"/>
            <a:ext cx="4054950" cy="2718555"/>
            <a:chOff x="912518" y="959888"/>
            <a:chExt cx="4343032" cy="3060101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51249" y="2889290"/>
              <a:ext cx="796522" cy="89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5049" t="5132" r="4624" b="7440"/>
            <a:stretch/>
          </p:blipFill>
          <p:spPr>
            <a:xfrm>
              <a:off x="2586502" y="2905632"/>
              <a:ext cx="796522" cy="890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965342" y="1054028"/>
              <a:ext cx="1107849" cy="58737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912518" y="959888"/>
              <a:ext cx="4343032" cy="30601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31983" y="1625733"/>
              <a:ext cx="594839" cy="946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47093" y="1544878"/>
              <a:ext cx="594839" cy="94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14559" r="14559"/>
            <a:stretch/>
          </p:blipFill>
          <p:spPr>
            <a:xfrm>
              <a:off x="2687342" y="1596875"/>
              <a:ext cx="594842" cy="946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20C5D86-E384-4D42-9BD3-B7407E1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63" y="2896826"/>
              <a:ext cx="1158677" cy="955909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617C99-56E5-45FB-9C3C-15C2E3CF8B6E}"/>
              </a:ext>
            </a:extLst>
          </p:cNvPr>
          <p:cNvGrpSpPr/>
          <p:nvPr/>
        </p:nvGrpSpPr>
        <p:grpSpPr>
          <a:xfrm>
            <a:off x="592146" y="3845516"/>
            <a:ext cx="5054501" cy="2833316"/>
            <a:chOff x="849995" y="4108673"/>
            <a:chExt cx="5052449" cy="30929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872077" y="4108673"/>
              <a:ext cx="5030367" cy="309290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07626" y="4632955"/>
              <a:ext cx="1155323" cy="1139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414" y="5840033"/>
              <a:ext cx="1193491" cy="113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616" y="5840033"/>
              <a:ext cx="1164021" cy="111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E10BF7-7BC9-4495-996E-804C2766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461" y="4632954"/>
              <a:ext cx="1031833" cy="10318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B222224-7953-418B-8AAA-1E46CED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19" y="4717304"/>
              <a:ext cx="975318" cy="923333"/>
            </a:xfrm>
            <a:prstGeom prst="rect">
              <a:avLst/>
            </a:prstGeom>
          </p:spPr>
        </p:pic>
        <p:sp>
          <p:nvSpPr>
            <p:cNvPr id="70" name="Google Shape;83;p14">
              <a:extLst>
                <a:ext uri="{FF2B5EF4-FFF2-40B4-BE49-F238E27FC236}">
                  <a16:creationId xmlns:a16="http://schemas.microsoft.com/office/drawing/2014/main" id="{D959981B-5851-42E4-B6E7-315EFB7ABF5E}"/>
                </a:ext>
              </a:extLst>
            </p:cNvPr>
            <p:cNvSpPr txBox="1">
              <a:spLocks/>
            </p:cNvSpPr>
            <p:nvPr/>
          </p:nvSpPr>
          <p:spPr>
            <a:xfrm>
              <a:off x="849995" y="4219183"/>
              <a:ext cx="2073948" cy="4361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其它工具與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47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6192175" y="1291088"/>
            <a:ext cx="5275399" cy="1520636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807816" y="4691466"/>
            <a:ext cx="5118633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799"/>
            <a:ext cx="5262300" cy="1724360"/>
            <a:chOff x="4629258" y="5325219"/>
            <a:chExt cx="6382327" cy="1357206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會員帳號資料更改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752</Words>
  <Application>Microsoft Office PowerPoint</Application>
  <PresentationFormat>寬螢幕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微軟正黑體</vt:lpstr>
      <vt:lpstr>微軟正黑體修正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225</cp:revision>
  <dcterms:created xsi:type="dcterms:W3CDTF">2019-07-26T17:07:00Z</dcterms:created>
  <dcterms:modified xsi:type="dcterms:W3CDTF">2021-04-21T06:56:41Z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